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13716000" cx="24384000"/>
  <p:notesSz cx="6858000" cy="9144000"/>
  <p:embeddedFontLst>
    <p:embeddedFont>
      <p:font typeface="Amatic SC"/>
      <p:regular r:id="rId17"/>
      <p:bold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Bodoni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9j9icWmMCWkHrWGYp6d7G9Lz2t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22" Type="http://schemas.openxmlformats.org/officeDocument/2006/relationships/font" Target="fonts/Lato-boldItalic.fntdata"/><Relationship Id="rId21" Type="http://schemas.openxmlformats.org/officeDocument/2006/relationships/font" Target="fonts/Lato-italic.fntdata"/><Relationship Id="rId24" Type="http://schemas.openxmlformats.org/officeDocument/2006/relationships/font" Target="fonts/Bodoni-bold.fntdata"/><Relationship Id="rId23" Type="http://schemas.openxmlformats.org/officeDocument/2006/relationships/font" Target="fonts/Bodoni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odoni-boldItalic.fntdata"/><Relationship Id="rId25" Type="http://schemas.openxmlformats.org/officeDocument/2006/relationships/font" Target="fonts/Bodoni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AmaticSC-regular.fntdata"/><Relationship Id="rId16" Type="http://schemas.openxmlformats.org/officeDocument/2006/relationships/slide" Target="slides/slide12.xml"/><Relationship Id="rId19" Type="http://schemas.openxmlformats.org/officeDocument/2006/relationships/font" Target="fonts/Lato-regular.fntdata"/><Relationship Id="rId18" Type="http://schemas.openxmlformats.org/officeDocument/2006/relationships/font" Target="fonts/AmaticSC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104-109</a:t>
            </a:r>
            <a:r>
              <a:rPr lang="en-US"/>
              <a:t>年統計的記帳士及格人數</a:t>
            </a:r>
            <a:endParaRPr/>
          </a:p>
        </p:txBody>
      </p:sp>
      <p:sp>
        <p:nvSpPr>
          <p:cNvPr id="148" name="Google Shape;14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f245ac442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在專賣店買手機的統計</a:t>
            </a:r>
            <a:endParaRPr/>
          </a:p>
        </p:txBody>
      </p:sp>
      <p:sp>
        <p:nvSpPr>
          <p:cNvPr id="155" name="Google Shape;155;gdf245ac442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第一步取得歷史資料</a:t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第二步將你所收集的資料變成圖表</a:t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第三步將你所收集的歷史資料分析預測未來</a:t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bbdca61ea_4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第三步將你所收集的歷史資料分析預測未來</a:t>
            </a:r>
            <a:endParaRPr/>
          </a:p>
        </p:txBody>
      </p:sp>
      <p:sp>
        <p:nvSpPr>
          <p:cNvPr id="130" name="Google Shape;130;gdbbdca61ea_4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以上所有圖都是將資料視覺化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圖表載人生活中無所不在</a:t>
            </a:r>
            <a:endParaRPr/>
          </a:p>
        </p:txBody>
      </p:sp>
      <p:sp>
        <p:nvSpPr>
          <p:cNvPr id="139" name="Google Shape;13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952500" y="5194300"/>
            <a:ext cx="224790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2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言語錄">
  <p:cSld name="名言語錄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 txBox="1"/>
          <p:nvPr>
            <p:ph idx="1" type="body"/>
          </p:nvPr>
        </p:nvSpPr>
        <p:spPr>
          <a:xfrm>
            <a:off x="990600" y="8420100"/>
            <a:ext cx="22390100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None/>
              <a:defRPr i="1" sz="4200"/>
            </a:lvl1pPr>
            <a:lvl2pPr indent="-495300" lvl="1" marL="9144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Char char="●"/>
              <a:defRPr i="1" sz="4200"/>
            </a:lvl2pPr>
            <a:lvl3pPr indent="-495300" lvl="2" marL="13716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Char char="●"/>
              <a:defRPr i="1" sz="4200"/>
            </a:lvl3pPr>
            <a:lvl4pPr indent="-495300" lvl="3" marL="18288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Char char="●"/>
              <a:defRPr i="1" sz="4200"/>
            </a:lvl4pPr>
            <a:lvl5pPr indent="-495300" lvl="4" marL="22860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414141"/>
              </a:buClr>
              <a:buSzPts val="4200"/>
              <a:buFont typeface="Palatino"/>
              <a:buChar char="●"/>
              <a:defRPr i="1" sz="4200"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2" type="body"/>
          </p:nvPr>
        </p:nvSpPr>
        <p:spPr>
          <a:xfrm>
            <a:off x="2374900" y="5975350"/>
            <a:ext cx="19621500" cy="990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">
  <p:cSld name="照片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/>
          <p:nvPr>
            <p:ph idx="2" type="pic"/>
          </p:nvPr>
        </p:nvSpPr>
        <p:spPr>
          <a:xfrm>
            <a:off x="0" y="-2654300"/>
            <a:ext cx="24384001" cy="17153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70" name="Google Shape;70;p22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項目符號">
  <p:cSld name="項目符號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3"/>
          <p:cNvSpPr txBox="1"/>
          <p:nvPr>
            <p:ph idx="1" type="body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14"/>
          <p:cNvCxnSpPr/>
          <p:nvPr/>
        </p:nvCxnSpPr>
        <p:spPr>
          <a:xfrm>
            <a:off x="952500" y="9245600"/>
            <a:ext cx="22498974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7" name="Google Shape;17;p14"/>
          <p:cNvCxnSpPr/>
          <p:nvPr/>
        </p:nvCxnSpPr>
        <p:spPr>
          <a:xfrm>
            <a:off x="952499" y="5765800"/>
            <a:ext cx="22500036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8" name="Google Shape;18;p14"/>
          <p:cNvCxnSpPr/>
          <p:nvPr/>
        </p:nvCxnSpPr>
        <p:spPr>
          <a:xfrm flipH="1" rot="10800000">
            <a:off x="14989317" y="6339647"/>
            <a:ext cx="2" cy="231013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952500" y="4946650"/>
            <a:ext cx="13500100" cy="673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  <a:defRPr i="1" sz="3200"/>
            </a:lvl1pPr>
            <a:lvl2pPr indent="-431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2pPr>
            <a:lvl3pPr indent="-431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3pPr>
            <a:lvl4pPr indent="-431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4pPr>
            <a:lvl5pPr indent="-431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type="title"/>
          </p:nvPr>
        </p:nvSpPr>
        <p:spPr>
          <a:xfrm>
            <a:off x="952500" y="5829300"/>
            <a:ext cx="135001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2" type="body"/>
          </p:nvPr>
        </p:nvSpPr>
        <p:spPr>
          <a:xfrm>
            <a:off x="15532100" y="5829300"/>
            <a:ext cx="79502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水平">
  <p:cSld name="照片 - 水平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Google Shape;24;p15"/>
          <p:cNvCxnSpPr/>
          <p:nvPr/>
        </p:nvCxnSpPr>
        <p:spPr>
          <a:xfrm flipH="1" rot="10800000">
            <a:off x="14989317" y="9919062"/>
            <a:ext cx="2" cy="231013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" name="Google Shape;25;p15"/>
          <p:cNvCxnSpPr/>
          <p:nvPr/>
        </p:nvCxnSpPr>
        <p:spPr>
          <a:xfrm>
            <a:off x="952500" y="12801600"/>
            <a:ext cx="22498974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" name="Google Shape;26;p15"/>
          <p:cNvCxnSpPr/>
          <p:nvPr/>
        </p:nvCxnSpPr>
        <p:spPr>
          <a:xfrm>
            <a:off x="952499" y="9321800"/>
            <a:ext cx="22500036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7" name="Google Shape;27;p15"/>
          <p:cNvCxnSpPr/>
          <p:nvPr/>
        </p:nvCxnSpPr>
        <p:spPr>
          <a:xfrm flipH="1" rot="10800000">
            <a:off x="14989317" y="9919062"/>
            <a:ext cx="2" cy="2310131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952500" y="8591550"/>
            <a:ext cx="13500100" cy="673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  <a:defRPr i="1" sz="3200"/>
            </a:lvl1pPr>
            <a:lvl2pPr indent="-431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2pPr>
            <a:lvl3pPr indent="-431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3pPr>
            <a:lvl4pPr indent="-431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4pPr>
            <a:lvl5pPr indent="-431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2" type="pic"/>
          </p:nvPr>
        </p:nvSpPr>
        <p:spPr>
          <a:xfrm>
            <a:off x="952500" y="-1460500"/>
            <a:ext cx="22479000" cy="13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30" name="Google Shape;30;p15"/>
          <p:cNvSpPr txBox="1"/>
          <p:nvPr>
            <p:ph type="title"/>
          </p:nvPr>
        </p:nvSpPr>
        <p:spPr>
          <a:xfrm>
            <a:off x="952500" y="9398000"/>
            <a:ext cx="135001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3" type="body"/>
          </p:nvPr>
        </p:nvSpPr>
        <p:spPr>
          <a:xfrm>
            <a:off x="15532100" y="9398000"/>
            <a:ext cx="7950200" cy="33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32" name="Google Shape;32;p15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直式">
  <p:cSld name="照片 - 直式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16"/>
          <p:cNvCxnSpPr/>
          <p:nvPr/>
        </p:nvCxnSpPr>
        <p:spPr>
          <a:xfrm>
            <a:off x="952500" y="6858000"/>
            <a:ext cx="10643200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5" name="Google Shape;35;p16"/>
          <p:cNvCxnSpPr/>
          <p:nvPr/>
        </p:nvCxnSpPr>
        <p:spPr>
          <a:xfrm>
            <a:off x="952500" y="3898900"/>
            <a:ext cx="10643093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6" name="Google Shape;36;p16"/>
          <p:cNvSpPr txBox="1"/>
          <p:nvPr>
            <p:ph idx="1" type="body"/>
          </p:nvPr>
        </p:nvSpPr>
        <p:spPr>
          <a:xfrm>
            <a:off x="952500" y="3086100"/>
            <a:ext cx="10642600" cy="673102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None/>
              <a:defRPr i="1" sz="3200"/>
            </a:lvl1pPr>
            <a:lvl2pPr indent="-431800" lvl="1" marL="9144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2pPr>
            <a:lvl3pPr indent="-431800" lvl="2" marL="1371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3pPr>
            <a:lvl4pPr indent="-431800" lvl="3" marL="18288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4pPr>
            <a:lvl5pPr indent="-431800" lvl="4" marL="22860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3200"/>
              <a:buFont typeface="Palatino"/>
              <a:buChar char="●"/>
              <a:defRPr i="1" sz="3200"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37" name="Google Shape;37;p16"/>
          <p:cNvSpPr/>
          <p:nvPr>
            <p:ph idx="2" type="pic"/>
          </p:nvPr>
        </p:nvSpPr>
        <p:spPr>
          <a:xfrm>
            <a:off x="12534900" y="-1651000"/>
            <a:ext cx="10799069" cy="158242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38" name="Google Shape;38;p16"/>
          <p:cNvSpPr txBox="1"/>
          <p:nvPr>
            <p:ph type="title"/>
          </p:nvPr>
        </p:nvSpPr>
        <p:spPr>
          <a:xfrm>
            <a:off x="952500" y="3975100"/>
            <a:ext cx="10642600" cy="28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l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7800"/>
              <a:buFont typeface="Bodoni"/>
              <a:buNone/>
              <a:defRPr sz="7800"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3" type="body"/>
          </p:nvPr>
        </p:nvSpPr>
        <p:spPr>
          <a:xfrm>
            <a:off x="952500" y="7086600"/>
            <a:ext cx="10642600" cy="56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40" name="Google Shape;40;p16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 - 上方">
  <p:cSld name="大標題 - 上方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Google Shape;42;p17"/>
          <p:cNvCxnSpPr/>
          <p:nvPr/>
        </p:nvCxnSpPr>
        <p:spPr>
          <a:xfrm>
            <a:off x="952499" y="30607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3" name="Google Shape;43;p17"/>
          <p:cNvCxnSpPr/>
          <p:nvPr/>
        </p:nvCxnSpPr>
        <p:spPr>
          <a:xfrm>
            <a:off x="952499" y="8890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4" name="Google Shape;44;p17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17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與項目符號">
  <p:cSld name="大標題與項目符號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Google Shape;47;p18"/>
          <p:cNvCxnSpPr/>
          <p:nvPr/>
        </p:nvCxnSpPr>
        <p:spPr>
          <a:xfrm>
            <a:off x="952499" y="30480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8" name="Google Shape;48;p18"/>
          <p:cNvCxnSpPr/>
          <p:nvPr/>
        </p:nvCxnSpPr>
        <p:spPr>
          <a:xfrm>
            <a:off x="952499" y="8890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9" name="Google Shape;49;p18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50" name="Google Shape;50;p18"/>
          <p:cNvSpPr txBox="1"/>
          <p:nvPr>
            <p:ph idx="1" type="body"/>
          </p:nvPr>
        </p:nvSpPr>
        <p:spPr>
          <a:xfrm>
            <a:off x="952500" y="3695700"/>
            <a:ext cx="22479000" cy="85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1pPr>
            <a:lvl2pPr indent="-546100" lvl="1" marL="914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2pPr>
            <a:lvl3pPr indent="-546100" lvl="2" marL="1371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3pPr>
            <a:lvl4pPr indent="-546100" lvl="3" marL="1828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4pPr>
            <a:lvl5pPr indent="-546100" lvl="4" marL="22860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51" name="Google Shape;51;p18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大標題、項目符號與照片">
  <p:cSld name="大標題、項目符號與照片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9"/>
          <p:cNvCxnSpPr/>
          <p:nvPr/>
        </p:nvCxnSpPr>
        <p:spPr>
          <a:xfrm>
            <a:off x="952499" y="30480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54" name="Google Shape;54;p19"/>
          <p:cNvCxnSpPr/>
          <p:nvPr/>
        </p:nvCxnSpPr>
        <p:spPr>
          <a:xfrm>
            <a:off x="952499" y="889000"/>
            <a:ext cx="22494925" cy="0"/>
          </a:xfrm>
          <a:prstGeom prst="straightConnector1">
            <a:avLst/>
          </a:prstGeom>
          <a:noFill/>
          <a:ln cap="flat" cmpd="sng" w="12700">
            <a:solidFill>
              <a:srgbClr val="444444">
                <a:alpha val="29411"/>
              </a:srgbClr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5" name="Google Shape;55;p19"/>
          <p:cNvSpPr/>
          <p:nvPr>
            <p:ph idx="2" type="pic"/>
          </p:nvPr>
        </p:nvSpPr>
        <p:spPr>
          <a:xfrm>
            <a:off x="12636500" y="-2413000"/>
            <a:ext cx="11024413" cy="16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6" name="Google Shape;56;p19"/>
          <p:cNvSpPr txBox="1"/>
          <p:nvPr>
            <p:ph type="title"/>
          </p:nvPr>
        </p:nvSpPr>
        <p:spPr>
          <a:xfrm>
            <a:off x="952500" y="1143000"/>
            <a:ext cx="22479000" cy="16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1800"/>
              <a:buNone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" type="body"/>
          </p:nvPr>
        </p:nvSpPr>
        <p:spPr>
          <a:xfrm>
            <a:off x="952500" y="3797300"/>
            <a:ext cx="10909300" cy="89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495300" lvl="0" marL="4572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200"/>
              <a:buChar char="●"/>
              <a:defRPr sz="4200"/>
            </a:lvl1pPr>
            <a:lvl2pPr indent="-495300" lvl="1" marL="9144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200"/>
              <a:buChar char="●"/>
              <a:defRPr sz="4200"/>
            </a:lvl2pPr>
            <a:lvl3pPr indent="-495300" lvl="2" marL="13716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200"/>
              <a:buChar char="●"/>
              <a:defRPr sz="4200"/>
            </a:lvl3pPr>
            <a:lvl4pPr indent="-495300" lvl="3" marL="18288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200"/>
              <a:buChar char="●"/>
              <a:defRPr sz="4200"/>
            </a:lvl4pPr>
            <a:lvl5pPr indent="-495300" lvl="4" marL="2286000" algn="l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SzPts val="4200"/>
              <a:buChar char="●"/>
              <a:defRPr sz="4200"/>
            </a:lvl5pPr>
            <a:lvl6pPr indent="-546100" lvl="5" marL="27432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6pPr>
            <a:lvl7pPr indent="-546100" lvl="6" marL="32004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7pPr>
            <a:lvl8pPr indent="-546100" lvl="7" marL="36576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8pPr>
            <a:lvl9pPr indent="-546100" lvl="8" marL="411480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SzPts val="5000"/>
              <a:buChar char="●"/>
              <a:defRPr/>
            </a:lvl9pPr>
          </a:lstStyle>
          <a:p/>
        </p:txBody>
      </p:sp>
      <p:sp>
        <p:nvSpPr>
          <p:cNvPr id="58" name="Google Shape;58;p19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照片 - 一頁三張">
  <p:cSld name="照片 - 一頁三張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0"/>
          <p:cNvSpPr/>
          <p:nvPr>
            <p:ph idx="2" type="pic"/>
          </p:nvPr>
        </p:nvSpPr>
        <p:spPr>
          <a:xfrm>
            <a:off x="12232230" y="6024722"/>
            <a:ext cx="11497994" cy="8088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1" name="Google Shape;61;p20"/>
          <p:cNvSpPr/>
          <p:nvPr>
            <p:ph idx="3" type="pic"/>
          </p:nvPr>
        </p:nvSpPr>
        <p:spPr>
          <a:xfrm>
            <a:off x="12349985" y="635000"/>
            <a:ext cx="11226802" cy="68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2" name="Google Shape;62;p20"/>
          <p:cNvSpPr/>
          <p:nvPr>
            <p:ph idx="4" type="pic"/>
          </p:nvPr>
        </p:nvSpPr>
        <p:spPr>
          <a:xfrm>
            <a:off x="730989" y="-2438400"/>
            <a:ext cx="11050414" cy="161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3" name="Google Shape;63;p20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sz="24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idx="1" type="body"/>
          </p:nvPr>
        </p:nvSpPr>
        <p:spPr>
          <a:xfrm>
            <a:off x="952500" y="1778000"/>
            <a:ext cx="22479000" cy="101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46100" lvl="0" marL="4572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-546100" lvl="1" marL="9144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-546100" lvl="2" marL="13716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-546100" lvl="3" marL="18288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-546100" lvl="4" marL="22860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-546100" lvl="5" marL="27432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-546100" lvl="6" marL="32004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-546100" lvl="7" marL="36576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-546100" lvl="8" marL="4114800" marR="0" rtl="0" algn="l">
              <a:lnSpc>
                <a:spcPct val="100000"/>
              </a:lnSpc>
              <a:spcBef>
                <a:spcPts val="3400"/>
              </a:spcBef>
              <a:spcAft>
                <a:spcPts val="0"/>
              </a:spcAft>
              <a:buClr>
                <a:srgbClr val="929292"/>
              </a:buClr>
              <a:buSzPts val="5000"/>
              <a:buFont typeface="Arial"/>
              <a:buChar char="●"/>
              <a:defRPr b="0" i="0" sz="50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1pPr>
            <a:lvl2pPr lvl="1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marR="0" rtl="0" algn="ctr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D93E2B"/>
              </a:buClr>
              <a:buSzPts val="9800"/>
              <a:buFont typeface="Bodoni"/>
              <a:buNone/>
              <a:defRPr b="0" i="0" sz="9800" u="none" cap="none" strike="noStrike">
                <a:solidFill>
                  <a:srgbClr val="D93E2B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11976099" y="13017500"/>
            <a:ext cx="419101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2400"/>
              <a:buFont typeface="Palatino"/>
              <a:buNone/>
              <a:defRPr b="0" i="0" sz="2400" u="none" cap="none" strike="noStrike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s://iter01.com/179780.html" TargetMode="External"/><Relationship Id="rId10" Type="http://schemas.openxmlformats.org/officeDocument/2006/relationships/hyperlink" Target="https://www.behance.net/gallery/61730051/2014" TargetMode="External"/><Relationship Id="rId13" Type="http://schemas.openxmlformats.org/officeDocument/2006/relationships/hyperlink" Target="https://ithelp.ithome.com.tw/articles/10196410" TargetMode="External"/><Relationship Id="rId12" Type="http://schemas.openxmlformats.org/officeDocument/2006/relationships/hyperlink" Target="https://ithelp.ithome.com.tw/articles/10196239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relab.cc/blog/%E8%B3%87%E6%96%99%E8%A6%96%E8%A6%BA%E5%8C%96" TargetMode="External"/><Relationship Id="rId9" Type="http://schemas.openxmlformats.org/officeDocument/2006/relationships/hyperlink" Target="https://udn.com/news/story/120944/4660686" TargetMode="External"/><Relationship Id="rId14" Type="http://schemas.openxmlformats.org/officeDocument/2006/relationships/hyperlink" Target="https://ai.ntub.edu.tw/p/412-1036-49.php?Lang=zh-tw" TargetMode="External"/><Relationship Id="rId5" Type="http://schemas.openxmlformats.org/officeDocument/2006/relationships/hyperlink" Target="https://youtu.be/B-wJflYXnB4" TargetMode="External"/><Relationship Id="rId6" Type="http://schemas.openxmlformats.org/officeDocument/2006/relationships/hyperlink" Target="https://ithelp.ithome.com.tw/articles/10207513" TargetMode="External"/><Relationship Id="rId7" Type="http://schemas.openxmlformats.org/officeDocument/2006/relationships/hyperlink" Target="https://ithelp.ithome.com.tw/articles/10207513" TargetMode="External"/><Relationship Id="rId8" Type="http://schemas.openxmlformats.org/officeDocument/2006/relationships/hyperlink" Target="https://tw.piliapp.com/mrt-taiwan/taipei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youtu.be/B-wJflYXnB4" TargetMode="External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"/>
            <a:ext cx="24384001" cy="1372731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 txBox="1"/>
          <p:nvPr>
            <p:ph type="title"/>
          </p:nvPr>
        </p:nvSpPr>
        <p:spPr>
          <a:xfrm>
            <a:off x="952498" y="2379810"/>
            <a:ext cx="22479004" cy="3340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12000"/>
              <a:buFont typeface="Bodoni"/>
              <a:buNone/>
            </a:pPr>
            <a:r>
              <a:rPr lang="en-US" sz="12000"/>
              <a:t>資料視覺化</a:t>
            </a:r>
            <a:endParaRPr/>
          </a:p>
        </p:txBody>
      </p:sp>
      <p:sp>
        <p:nvSpPr>
          <p:cNvPr id="79" name="Google Shape;79;p1"/>
          <p:cNvSpPr txBox="1"/>
          <p:nvPr/>
        </p:nvSpPr>
        <p:spPr>
          <a:xfrm>
            <a:off x="6929142" y="8341632"/>
            <a:ext cx="10198200" cy="780000"/>
          </a:xfrm>
          <a:prstGeom prst="rect">
            <a:avLst/>
          </a:prstGeom>
          <a:noFill/>
          <a:ln cap="flat" cmpd="sng" w="25400">
            <a:solidFill>
              <a:srgbClr val="66635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400"/>
              <a:buFont typeface="Palatino"/>
              <a:buNone/>
            </a:pPr>
            <a:r>
              <a:rPr b="0" i="0" lang="en-US" sz="4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組員：10951023蔡翊瑩、10951034黃</a:t>
            </a:r>
            <a:r>
              <a:rPr lang="en-US" sz="4400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郁</a:t>
            </a:r>
            <a:r>
              <a:rPr b="0" i="0" lang="en-US" sz="4400" u="none" cap="none" strike="noStrike">
                <a:solidFill>
                  <a:srgbClr val="414141"/>
                </a:solidFill>
                <a:latin typeface="Palatino"/>
                <a:ea typeface="Palatino"/>
                <a:cs typeface="Palatino"/>
                <a:sym typeface="Palatino"/>
              </a:rPr>
              <a:t>婷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我們做出來的資料視覺化</a:t>
            </a:r>
            <a:endParaRPr b="0" i="0" sz="12000" u="none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52" name="Google Shape;15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625" y="3259150"/>
            <a:ext cx="15078730" cy="1045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df245ac44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df245ac442_0_1"/>
          <p:cNvSpPr txBox="1"/>
          <p:nvPr>
            <p:ph idx="4294967295" type="title"/>
          </p:nvPr>
        </p:nvSpPr>
        <p:spPr>
          <a:xfrm>
            <a:off x="0" y="673449"/>
            <a:ext cx="243840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我們做出來的資料視覺化</a:t>
            </a:r>
            <a:endParaRPr b="0" i="0" sz="12000" u="none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59" name="Google Shape;159;gdf245ac442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675" y="3712275"/>
            <a:ext cx="9677000" cy="9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df245ac442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8575" y="3155279"/>
            <a:ext cx="14225500" cy="9478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>
            <p:ph idx="1" type="body"/>
          </p:nvPr>
        </p:nvSpPr>
        <p:spPr>
          <a:xfrm>
            <a:off x="952500" y="2922875"/>
            <a:ext cx="22479000" cy="101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3600" u="sng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什麼是資料視覺化：</a:t>
            </a:r>
            <a:r>
              <a:rPr lang="en-US" sz="6000" u="sng">
                <a:solidFill>
                  <a:srgbClr val="0000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資料視覺化是什麼？</a:t>
            </a:r>
            <a:r>
              <a:rPr lang="en-US" sz="6000"/>
              <a:t>、</a:t>
            </a:r>
            <a:r>
              <a:rPr lang="en-US" sz="6000" u="sng">
                <a:solidFill>
                  <a:schemeClr val="hlink"/>
                </a:solidFill>
                <a:hlinkClick r:id="rId5"/>
              </a:rPr>
              <a:t>【Data Visualization 101 】什麼是數據視覺化? | What is Data Visualization?</a:t>
            </a:r>
            <a:endParaRPr sz="6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/>
              <a:t>如何資料視覺化：</a:t>
            </a:r>
            <a:r>
              <a:rPr lang="en-US" sz="6000" u="sng">
                <a:solidFill>
                  <a:schemeClr val="hlink"/>
                </a:solidFill>
                <a:hlinkClick r:id="rId6"/>
              </a:rPr>
              <a:t>一</a:t>
            </a:r>
            <a:r>
              <a:rPr lang="en-US" sz="6000" u="sng">
                <a:solidFill>
                  <a:schemeClr val="hlink"/>
                </a:solidFill>
                <a:hlinkClick r:id="rId7"/>
              </a:rPr>
              <a:t>起幫忙解決難題，拯救IT 人的一天</a:t>
            </a:r>
            <a:endParaRPr sz="6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如何利用資料視覺化：</a:t>
            </a:r>
            <a:r>
              <a:rPr lang="en-US" sz="6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8"/>
              </a:rPr>
              <a:t>台北捷運路線圖</a:t>
            </a:r>
            <a:r>
              <a:rPr lang="en-US" sz="6000"/>
              <a:t>、</a:t>
            </a:r>
            <a:r>
              <a:rPr lang="en-US" sz="6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9"/>
              </a:rPr>
              <a:t>全球確診將達1000萬 世衛：美洲尚未達疫情高峰 | 聯合新聞網：最懂你的新聞網站</a:t>
            </a:r>
            <a:r>
              <a:rPr lang="en-US" sz="600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、</a:t>
            </a:r>
            <a:r>
              <a:rPr lang="en-US" sz="60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10"/>
              </a:rPr>
              <a:t>[平面]2014台灣十大癌症報告書</a:t>
            </a:r>
            <a:endParaRPr sz="6000">
              <a:solidFill>
                <a:srgbClr val="20212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>
                <a:solidFill>
                  <a:srgbClr val="202122"/>
                </a:solidFill>
                <a:latin typeface="Courier New"/>
                <a:ea typeface="Courier New"/>
                <a:cs typeface="Courier New"/>
                <a:sym typeface="Courier New"/>
              </a:rPr>
              <a:t>圖表呈現：</a:t>
            </a:r>
            <a:r>
              <a:rPr lang="en-US" sz="6000" u="sng">
                <a:solidFill>
                  <a:srgbClr val="0000FF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8 個流行的 Python 視覺化工具包，你喜歡哪個？</a:t>
            </a:r>
            <a:endParaRPr sz="6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/>
              <a:t>	</a:t>
            </a:r>
            <a:r>
              <a:rPr lang="en-US" sz="6000" u="sng">
                <a:solidFill>
                  <a:schemeClr val="hlink"/>
                </a:solidFill>
                <a:hlinkClick r:id="rId12"/>
              </a:rPr>
              <a:t>一起幫忙解決難題，拯救IT 人的一天</a:t>
            </a:r>
            <a:r>
              <a:rPr lang="en-US" sz="6000"/>
              <a:t>、</a:t>
            </a:r>
            <a:r>
              <a:rPr lang="en-US" sz="6000" u="sng">
                <a:solidFill>
                  <a:schemeClr val="hlink"/>
                </a:solidFill>
                <a:hlinkClick r:id="rId13"/>
              </a:rPr>
              <a:t>一起幫忙解決難題，拯救IT 人的一天</a:t>
            </a:r>
            <a:r>
              <a:rPr lang="en-US" sz="6000"/>
              <a:t>、</a:t>
            </a:r>
            <a:r>
              <a:rPr lang="en-US" sz="6000" u="sng">
                <a:solidFill>
                  <a:schemeClr val="hlink"/>
                </a:solidFill>
                <a:hlinkClick r:id="rId14"/>
              </a:rPr>
              <a:t>https://ai.ntub.edu.tw/p/412-1036-49.php?Lang=zh-tw</a:t>
            </a:r>
            <a:endParaRPr sz="6000"/>
          </a:p>
        </p:txBody>
      </p:sp>
      <p:sp>
        <p:nvSpPr>
          <p:cNvPr id="167" name="Google Shape;167;p10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 資料來源</a:t>
            </a:r>
            <a:endParaRPr b="0" i="0" sz="12000" u="none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"/>
          <p:cNvSpPr txBox="1"/>
          <p:nvPr>
            <p:ph type="title"/>
          </p:nvPr>
        </p:nvSpPr>
        <p:spPr>
          <a:xfrm>
            <a:off x="862699" y="0"/>
            <a:ext cx="22479002" cy="3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45720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12000"/>
              <a:buFont typeface="Bodoni"/>
              <a:buNone/>
            </a:pPr>
            <a:r>
              <a:rPr lang="en-US" sz="12000"/>
              <a:t>目錄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1232374" y="4596450"/>
            <a:ext cx="238851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什麼是資料視覺化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資料視覺化的優點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如何資料視覺化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如何利用資料視覺化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我們做出來的資料視覺化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0"/>
              <a:buFont typeface="Palatino"/>
              <a:buChar char="●"/>
            </a:pPr>
            <a:r>
              <a:rPr b="0" i="0" lang="en-US" sz="9000" u="none" cap="none" strike="noStrike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資料來源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"/>
          <p:cNvSpPr txBox="1"/>
          <p:nvPr>
            <p:ph idx="1" type="body"/>
          </p:nvPr>
        </p:nvSpPr>
        <p:spPr>
          <a:xfrm>
            <a:off x="952500" y="2922875"/>
            <a:ext cx="22479000" cy="10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</a:pPr>
            <a:r>
              <a:rPr lang="en-US" sz="7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資料視覺化</a:t>
            </a:r>
            <a:r>
              <a:rPr lang="en-US" sz="7200">
                <a:solidFill>
                  <a:srgbClr val="666666"/>
                </a:solidFill>
              </a:rPr>
              <a:t> </a:t>
            </a:r>
            <a:r>
              <a:rPr lang="en-US" sz="7200">
                <a:latin typeface="Amatic SC"/>
                <a:ea typeface="Amatic SC"/>
                <a:cs typeface="Amatic SC"/>
                <a:sym typeface="Amatic SC"/>
              </a:rPr>
              <a:t>(</a:t>
            </a:r>
            <a:r>
              <a:rPr lang="en-US" sz="7200">
                <a:latin typeface="Amatic SC"/>
                <a:ea typeface="Amatic SC"/>
                <a:cs typeface="Amatic SC"/>
                <a:sym typeface="Amatic SC"/>
              </a:rPr>
              <a:t>Data Visualization</a:t>
            </a:r>
            <a:r>
              <a:rPr lang="en-US" sz="7200">
                <a:latin typeface="Amatic SC"/>
                <a:ea typeface="Amatic SC"/>
                <a:cs typeface="Amatic SC"/>
                <a:sym typeface="Amatic SC"/>
              </a:rPr>
              <a:t>)是</a:t>
            </a: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將一連串複雜的資訊</a:t>
            </a:r>
            <a:r>
              <a:rPr lang="en-US" sz="7200">
                <a:solidFill>
                  <a:srgbClr val="D93E2B"/>
                </a:solidFill>
                <a:latin typeface="Courier New"/>
                <a:ea typeface="Courier New"/>
                <a:cs typeface="Courier New"/>
                <a:sym typeface="Courier New"/>
              </a:rPr>
              <a:t>以視覺圖像呈現</a:t>
            </a: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，能將生硬的數據變成簡顯易懂的圖表、圖片以及動畫</a:t>
            </a:r>
            <a:r>
              <a:rPr lang="en-US" sz="7200">
                <a:solidFill>
                  <a:srgbClr val="D93E2B"/>
                </a:solidFill>
                <a:latin typeface="Courier New"/>
                <a:ea typeface="Courier New"/>
                <a:cs typeface="Courier New"/>
                <a:sym typeface="Courier New"/>
              </a:rPr>
              <a:t>讓觀看者一目瞭然</a:t>
            </a: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，了解數據意義</a:t>
            </a:r>
            <a:endParaRPr sz="7200">
              <a:solidFill>
                <a:srgbClr val="66635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" name="Google Shape;9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840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什麼是資料視覺化</a:t>
            </a:r>
            <a:endParaRPr b="0" i="0" sz="12000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 txBox="1"/>
          <p:nvPr>
            <p:ph idx="1" type="body"/>
          </p:nvPr>
        </p:nvSpPr>
        <p:spPr>
          <a:xfrm>
            <a:off x="952500" y="2922875"/>
            <a:ext cx="22479000" cy="10147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35F"/>
              </a:buClr>
              <a:buSzPts val="7200"/>
              <a:buFont typeface="Courier New"/>
              <a:buChar char="❖"/>
            </a:pP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讀者不需要多花時間與精力去解讀數據以及資料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35F"/>
              </a:buClr>
              <a:buSzPts val="7200"/>
              <a:buFont typeface="Courier New"/>
              <a:buChar char="❖"/>
            </a:pP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具有優秀的動態效果和強大的交互體驗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35F"/>
              </a:buClr>
              <a:buSzPts val="7200"/>
              <a:buFont typeface="Courier New"/>
              <a:buChar char="❖"/>
            </a:pP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統合視覺解讀的需求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35F"/>
              </a:buClr>
              <a:buSzPts val="7200"/>
              <a:buFont typeface="Courier New"/>
              <a:buChar char="❖"/>
            </a:pP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增加商業溝通效率</a:t>
            </a:r>
            <a:endParaRPr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35F"/>
              </a:buClr>
              <a:buSzPts val="7200"/>
              <a:buFont typeface="Courier New"/>
              <a:buChar char="❖"/>
            </a:pPr>
            <a:r>
              <a:rPr lang="en-US" sz="7200">
                <a:solidFill>
                  <a:srgbClr val="66635F"/>
                </a:solidFill>
                <a:latin typeface="Courier New"/>
                <a:ea typeface="Courier New"/>
                <a:cs typeface="Courier New"/>
                <a:sym typeface="Courier New"/>
              </a:rPr>
              <a:t>使人們更願意吸收理解資料</a:t>
            </a:r>
            <a:endParaRPr/>
          </a:p>
        </p:txBody>
      </p:sp>
      <p:sp>
        <p:nvSpPr>
          <p:cNvPr id="100" name="Google Shape;100;p4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 資料視覺化的優點</a:t>
            </a:r>
            <a:endParaRPr b="0" i="0" sz="12000" u="none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63966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如何資料視覺化</a:t>
            </a:r>
            <a:r>
              <a:rPr lang="en-US" sz="12000">
                <a:solidFill>
                  <a:schemeClr val="accent4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lang="en-US" sz="10000">
                <a:solidFill>
                  <a:schemeClr val="accent4"/>
                </a:solidFill>
                <a:latin typeface="Palatino"/>
                <a:ea typeface="Palatino"/>
                <a:cs typeface="Palatino"/>
                <a:sym typeface="Palatino"/>
              </a:rPr>
              <a:t>建立明確主題</a:t>
            </a:r>
            <a:endParaRPr sz="10000">
              <a:solidFill>
                <a:schemeClr val="accent4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1349450" y="4549200"/>
            <a:ext cx="122412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85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7200"/>
              <a:buFont typeface="Lato"/>
              <a:buChar char="➢"/>
            </a:pPr>
            <a:r>
              <a:rPr lang="en-US" sz="7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先思考需要</a:t>
            </a:r>
            <a:r>
              <a:rPr lang="en-US" sz="7200">
                <a:solidFill>
                  <a:srgbClr val="7F6000"/>
                </a:solidFill>
                <a:latin typeface="Lato"/>
                <a:ea typeface="Lato"/>
                <a:cs typeface="Lato"/>
                <a:sym typeface="Lato"/>
              </a:rPr>
              <a:t>收集</a:t>
            </a:r>
            <a:r>
              <a:rPr lang="en-US" sz="7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的資料與議題是什麼，哪些資料對於觀看者是有用的內容，並盡量</a:t>
            </a:r>
            <a:r>
              <a:rPr lang="en-US" sz="7200">
                <a:solidFill>
                  <a:srgbClr val="7F6000"/>
                </a:solidFill>
                <a:latin typeface="Lato"/>
                <a:ea typeface="Lato"/>
                <a:cs typeface="Lato"/>
                <a:sym typeface="Lato"/>
              </a:rPr>
              <a:t>縮小</a:t>
            </a:r>
            <a:r>
              <a:rPr lang="en-US" sz="72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主題的範圍</a:t>
            </a:r>
            <a:endParaRPr sz="7200">
              <a:solidFill>
                <a:schemeClr val="accent4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08" name="Google Shape;10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7150" y="3259150"/>
            <a:ext cx="10456849" cy="104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/>
          <p:nvPr/>
        </p:nvSpPr>
        <p:spPr>
          <a:xfrm>
            <a:off x="14228050" y="6026850"/>
            <a:ext cx="46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D966"/>
                </a:solidFill>
                <a:latin typeface="Palatino"/>
                <a:ea typeface="Palatino"/>
                <a:cs typeface="Palatino"/>
                <a:sym typeface="Palatino"/>
              </a:rPr>
              <a:t>步驟一</a:t>
            </a:r>
            <a:endParaRPr sz="9600">
              <a:solidFill>
                <a:srgbClr val="FFD966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如何資料視覺化</a:t>
            </a:r>
            <a:r>
              <a:rPr lang="en-US" sz="11000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lang="en-US" sz="11000">
                <a:solidFill>
                  <a:schemeClr val="accent1"/>
                </a:solidFill>
                <a:latin typeface="Palatino"/>
                <a:ea typeface="Palatino"/>
                <a:cs typeface="Palatino"/>
                <a:sym typeface="Palatino"/>
              </a:rPr>
              <a:t>內容的編輯</a:t>
            </a:r>
            <a:endParaRPr b="0" i="0" sz="11000" u="none" cap="none" strike="noStrike">
              <a:solidFill>
                <a:schemeClr val="accen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16" name="Google Shape;116;p6"/>
          <p:cNvSpPr txBox="1"/>
          <p:nvPr/>
        </p:nvSpPr>
        <p:spPr>
          <a:xfrm>
            <a:off x="1442725" y="4659050"/>
            <a:ext cx="132261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85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Lato"/>
              <a:buChar char="➢"/>
            </a:pPr>
            <a:r>
              <a:rPr lang="en-US" sz="7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在閱讀圖表的時間非常快，要如何在</a:t>
            </a:r>
            <a:r>
              <a:rPr lang="en-US" sz="7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很短</a:t>
            </a:r>
            <a:r>
              <a:rPr lang="en-US" sz="7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的時間內，讓觀看者</a:t>
            </a:r>
            <a:r>
              <a:rPr lang="en-US" sz="7200">
                <a:solidFill>
                  <a:srgbClr val="0B5394"/>
                </a:solidFill>
                <a:latin typeface="Lato"/>
                <a:ea typeface="Lato"/>
                <a:cs typeface="Lato"/>
                <a:sym typeface="Lato"/>
              </a:rPr>
              <a:t>清楚明瞭</a:t>
            </a:r>
            <a:r>
              <a:rPr lang="en-US" sz="7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圖表所要表達的東西，是資料視覺化的重點，因此捨棄那些不具價值的內容是很重要的</a:t>
            </a:r>
            <a:endParaRPr sz="7200">
              <a:solidFill>
                <a:schemeClr val="accent1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17" name="Google Shape;11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7150" y="3259150"/>
            <a:ext cx="10456850" cy="1045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19582225" y="5700875"/>
            <a:ext cx="46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D966"/>
                </a:solidFill>
                <a:latin typeface="Palatino"/>
                <a:ea typeface="Palatino"/>
                <a:cs typeface="Palatino"/>
                <a:sym typeface="Palatino"/>
              </a:rPr>
              <a:t>步驟二</a:t>
            </a:r>
            <a:endParaRPr sz="9600">
              <a:solidFill>
                <a:srgbClr val="FFD966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7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如何資料視覺化</a:t>
            </a:r>
            <a:r>
              <a:rPr lang="en-US" sz="12000">
                <a:solidFill>
                  <a:srgbClr val="929292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lang="en-US" sz="11000">
                <a:solidFill>
                  <a:srgbClr val="929292"/>
                </a:solidFill>
                <a:latin typeface="Palatino"/>
                <a:ea typeface="Palatino"/>
                <a:cs typeface="Palatino"/>
                <a:sym typeface="Palatino"/>
              </a:rPr>
              <a:t>組織內容</a:t>
            </a:r>
            <a:endParaRPr b="0" i="0" sz="11000" u="none" cap="none" strike="noStrike">
              <a:solidFill>
                <a:srgbClr val="929292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1379125" y="4607525"/>
            <a:ext cx="134403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85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29292"/>
              </a:buClr>
              <a:buSzPts val="7200"/>
              <a:buFont typeface="Lato"/>
              <a:buChar char="➢"/>
            </a:pPr>
            <a:r>
              <a:rPr lang="en-US" sz="7200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用</a:t>
            </a:r>
            <a:r>
              <a:rPr lang="en-US" sz="7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重要的訊息</a:t>
            </a:r>
            <a:r>
              <a:rPr lang="en-US" sz="7200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來當開頭，讓讀者有興趣往下看，而內容要用</a:t>
            </a:r>
            <a:r>
              <a:rPr lang="en-US" sz="7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重要程度來編排</a:t>
            </a:r>
            <a:r>
              <a:rPr lang="en-US" sz="7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，</a:t>
            </a:r>
            <a:r>
              <a:rPr lang="en-US" sz="7200">
                <a:solidFill>
                  <a:srgbClr val="929292"/>
                </a:solidFill>
                <a:latin typeface="Lato"/>
                <a:ea typeface="Lato"/>
                <a:cs typeface="Lato"/>
                <a:sym typeface="Lato"/>
              </a:rPr>
              <a:t>在最後要有一個總結，</a:t>
            </a:r>
            <a:r>
              <a:rPr lang="en-US" sz="72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幫讀者做歸納重點</a:t>
            </a:r>
            <a:endParaRPr sz="10000">
              <a:solidFill>
                <a:srgbClr val="434343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26" name="Google Shape;12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7150" y="3259150"/>
            <a:ext cx="10456849" cy="104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7"/>
          <p:cNvSpPr txBox="1"/>
          <p:nvPr/>
        </p:nvSpPr>
        <p:spPr>
          <a:xfrm>
            <a:off x="19364775" y="9690500"/>
            <a:ext cx="46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D966"/>
                </a:solidFill>
                <a:latin typeface="Palatino"/>
                <a:ea typeface="Palatino"/>
                <a:cs typeface="Palatino"/>
                <a:sym typeface="Palatino"/>
              </a:rPr>
              <a:t>步驟三</a:t>
            </a:r>
            <a:endParaRPr sz="9600">
              <a:solidFill>
                <a:srgbClr val="FFD966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dbbdca61ea_4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dbbdca61ea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27150" y="3259150"/>
            <a:ext cx="10456849" cy="1045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dbbdca61ea_4_3"/>
          <p:cNvSpPr txBox="1"/>
          <p:nvPr>
            <p:ph idx="4294967295" type="title"/>
          </p:nvPr>
        </p:nvSpPr>
        <p:spPr>
          <a:xfrm>
            <a:off x="0" y="673449"/>
            <a:ext cx="24384000" cy="25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如何資料視覺化</a:t>
            </a:r>
            <a:r>
              <a:rPr lang="en-US" sz="11000">
                <a:solidFill>
                  <a:schemeClr val="accent3"/>
                </a:solidFill>
                <a:latin typeface="Palatino"/>
                <a:ea typeface="Palatino"/>
                <a:cs typeface="Palatino"/>
                <a:sym typeface="Palatino"/>
              </a:rPr>
              <a:t>-</a:t>
            </a:r>
            <a:r>
              <a:rPr lang="en-US" sz="11000">
                <a:solidFill>
                  <a:schemeClr val="accent3"/>
                </a:solidFill>
                <a:latin typeface="Palatino"/>
                <a:ea typeface="Palatino"/>
                <a:cs typeface="Palatino"/>
                <a:sym typeface="Palatino"/>
              </a:rPr>
              <a:t>內容設計視覺化</a:t>
            </a:r>
            <a:endParaRPr b="0" i="0" sz="11000" u="none" cap="none" strike="noStrike">
              <a:solidFill>
                <a:schemeClr val="accent3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sp>
        <p:nvSpPr>
          <p:cNvPr id="135" name="Google Shape;135;gdbbdca61ea_4_3"/>
          <p:cNvSpPr txBox="1"/>
          <p:nvPr/>
        </p:nvSpPr>
        <p:spPr>
          <a:xfrm>
            <a:off x="1354025" y="4612825"/>
            <a:ext cx="12573000" cy="60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6858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7200"/>
              <a:buFont typeface="Lato"/>
              <a:buChar char="➢"/>
            </a:pPr>
            <a:r>
              <a:rPr lang="en-US" sz="7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視覺化的圖表是</a:t>
            </a:r>
            <a:r>
              <a:rPr lang="en-US" sz="72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要讓讀者有效理解圖片，</a:t>
            </a:r>
            <a:r>
              <a:rPr lang="en-US" sz="7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圖表</a:t>
            </a:r>
            <a:r>
              <a:rPr lang="en-US" sz="72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顏色</a:t>
            </a:r>
            <a:r>
              <a:rPr lang="en-US" sz="7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也</a:t>
            </a:r>
            <a:r>
              <a:rPr lang="en-US" sz="72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不要過多</a:t>
            </a:r>
            <a:r>
              <a:rPr lang="en-US" sz="7200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，會擾亂觀看者的視覺感官，圖表最好一目了然</a:t>
            </a:r>
            <a:endParaRPr sz="7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2800"/>
              </a:spcBef>
              <a:spcAft>
                <a:spcPts val="2800"/>
              </a:spcAft>
              <a:buNone/>
            </a:pPr>
            <a:r>
              <a:t/>
            </a:r>
            <a:endParaRPr sz="7200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gdbbdca61ea_4_3"/>
          <p:cNvSpPr txBox="1"/>
          <p:nvPr/>
        </p:nvSpPr>
        <p:spPr>
          <a:xfrm>
            <a:off x="14299650" y="9690500"/>
            <a:ext cx="4646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D966"/>
                </a:solidFill>
                <a:latin typeface="Palatino"/>
                <a:ea typeface="Palatino"/>
                <a:cs typeface="Palatino"/>
                <a:sym typeface="Palatino"/>
              </a:rPr>
              <a:t>步驟四</a:t>
            </a:r>
            <a:endParaRPr sz="9600">
              <a:solidFill>
                <a:srgbClr val="FFD966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4384001" cy="1372728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>
            <p:ph idx="4294967295" type="title"/>
          </p:nvPr>
        </p:nvSpPr>
        <p:spPr>
          <a:xfrm>
            <a:off x="0" y="673449"/>
            <a:ext cx="24384001" cy="2585702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/>
          <a:p>
            <a:pPr indent="260604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3E2B"/>
              </a:buClr>
              <a:buSzPts val="6783"/>
              <a:buFont typeface="Palatino"/>
              <a:buNone/>
            </a:pPr>
            <a:r>
              <a:rPr lang="en-US" sz="12000">
                <a:latin typeface="Palatino"/>
                <a:ea typeface="Palatino"/>
                <a:cs typeface="Palatino"/>
                <a:sym typeface="Palatino"/>
              </a:rPr>
              <a:t>如何利用資料視覺化</a:t>
            </a:r>
            <a:endParaRPr b="0" i="0" sz="12000" u="none" cap="none" strike="noStrike">
              <a:solidFill>
                <a:srgbClr val="D93E2B"/>
              </a:solidFill>
              <a:latin typeface="Palatino"/>
              <a:ea typeface="Palatino"/>
              <a:cs typeface="Palatino"/>
              <a:sym typeface="Palatino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568800"/>
            <a:ext cx="24384002" cy="101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150" y="3568800"/>
            <a:ext cx="9673902" cy="9673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33375" y="6732775"/>
            <a:ext cx="12941850" cy="613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